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2" r:id="rId7"/>
    <p:sldId id="273" r:id="rId8"/>
    <p:sldId id="27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9" autoAdjust="0"/>
    <p:restoredTop sz="94660"/>
  </p:normalViewPr>
  <p:slideViewPr>
    <p:cSldViewPr snapToGrid="0">
      <p:cViewPr varScale="1">
        <p:scale>
          <a:sx n="93" d="100"/>
          <a:sy n="93" d="100"/>
        </p:scale>
        <p:origin x="9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0C1F-DDDB-4C4E-A530-164969F68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26C1D1-3865-4CE4-AFDB-1871E8181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96628-9FA6-4454-B4FB-C74654F1E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3F3E8-17B8-4C25-894B-778C3B23A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FB501-515E-4DBE-BC16-63185143B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83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A0E8F-0AB9-45EA-993C-28285B69A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2B64CE-DC88-4533-BA5A-64739DFE4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01DC2-5477-4EA5-9ACE-B8B810345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16B00-1DFC-4D07-A797-9CEBF0D71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C1C22-813B-458B-98C9-BE562D9B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751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E3EC65-1682-4D4E-B75C-4F7AE68053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17BCF4-874E-4022-BEA5-1DDFF07965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7CF15-A73F-4E98-AB2D-AA8CE55B4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C4D15-69F1-4560-A873-BDC93C407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F7983-4400-4654-8AD5-75C36EB26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893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42E7A-1336-47E8-8692-341694AB4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05F41-9729-44E5-B543-0CFC3882F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4C38B-36DF-4F69-885E-C31E4ED4F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A2431-54E9-4560-BD5F-3302C6AFC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BB625-22D3-41EC-9B04-5519CA716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109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F0EAA-EBC6-4B18-BBAC-FE5C56540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F5306-8047-4FA4-A4F1-7F5C9CCF0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B3E1D-F4DC-429F-8D44-41CC1D907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130C1-B04E-4BD3-AB4F-3A39CAD76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103D5-B498-4628-B6A0-918A8137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632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86065-DCBB-4E08-BB98-0AF1F9E0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14807-C392-4125-B703-9130945CAD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1EE5E2-5CC4-4E04-A79B-2DB9B75B6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C9DA1-41FB-48F1-A64E-9F55FBEBD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8E5729-6F51-4E72-8E91-460B0AA25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3340E-ACAD-4E02-8B55-F096849A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990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921FC-3694-4B78-9C51-DFEAED6FA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1648B-2CEF-4623-8ABA-5D9FD0150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074005-F713-41F2-9CF7-4882DE70CB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2B84AA-9CA5-42AF-880C-F6137813B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D1B2A-9A38-4507-A400-2289DAE90E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8641D0-0CCE-4CA8-AE95-02CE12A88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63EEBD-A4D7-4338-92D6-8E7AEB523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342F85-3A96-4439-AA8E-5AF7AFCA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067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5EC8-353E-4C75-8650-ED3040FB6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C49C44-6C88-4BE4-9227-2168CF7E1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DA6D6-8CFF-42C3-8DF4-ED9D63E80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BFF2B2-2873-4C87-AF9E-BB0955ED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8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171552-53C0-49F9-84F5-F54BD068B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FB7A8A-0786-4334-A880-56B2085D8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39A90-1525-4FD5-BB93-EF9473F2A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382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3EC7E-15BD-4DEF-8F43-420B6F7BA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4E267-DF07-4A50-9AEB-D9B388A7A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71D31-392F-4CC5-98FD-909F2A432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FE6A-63CF-4A9F-88CC-A1FC368D0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74743-7506-4CC8-839D-BC9805927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DC683-E464-47C3-8BD4-A821AC143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174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9F369-EBFF-44F1-9C34-1BBD3EB1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3EB8FC-8E25-47DA-92A3-A12BB1E48A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42F64C-DDAE-4D94-AFD4-56DC7AFDC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9A1DE-A3F0-402E-82D2-0F6332E0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C42A8-23E6-450F-8A1E-B1F5AEB8E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483C4-2FBF-44DC-B342-3F3FEE5BF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083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98B461-D3A8-4CF1-8D76-ECC541665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C717F-BD7D-4A89-AE3D-B8A489A85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03B57-0F90-4EE2-AABF-70BBEBF78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1BF09-E81C-4F1C-9E26-681E0811CEDA}" type="datetimeFigureOut">
              <a:rPr lang="en-CA" smtClean="0"/>
              <a:t>7/17/19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21336-ACF5-4E0F-BFD2-655BA5CCF3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36625-0E0D-4C77-A22F-4DB92E99D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9C95C-AB9F-4D2B-B82B-F065D30AFA3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723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18B2B8-58AB-4B31-B71C-16D812778BDF}"/>
              </a:ext>
            </a:extLst>
          </p:cNvPr>
          <p:cNvSpPr txBox="1"/>
          <p:nvPr/>
        </p:nvSpPr>
        <p:spPr>
          <a:xfrm>
            <a:off x="1736333" y="945222"/>
            <a:ext cx="602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2 investment funds in one family for different kind of investors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426215-C738-4F7C-8155-857D8BDCAF1E}"/>
              </a:ext>
            </a:extLst>
          </p:cNvPr>
          <p:cNvSpPr txBox="1"/>
          <p:nvPr/>
        </p:nvSpPr>
        <p:spPr>
          <a:xfrm>
            <a:off x="2034283" y="1952090"/>
            <a:ext cx="9925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School of Whales Funds: for investors that appreciate “brick and mortar” investments, lower risk, income</a:t>
            </a:r>
          </a:p>
          <a:p>
            <a:r>
              <a:rPr lang="en-CA" dirty="0"/>
              <a:t>with a longer exit horizon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779C8D-0FCF-4862-B80F-01B9ABD1BBF2}"/>
              </a:ext>
            </a:extLst>
          </p:cNvPr>
          <p:cNvSpPr txBox="1"/>
          <p:nvPr/>
        </p:nvSpPr>
        <p:spPr>
          <a:xfrm>
            <a:off x="2219218" y="3236360"/>
            <a:ext cx="8554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King Goose Funds: for investors who had always dream of owning a restaurant or bar but </a:t>
            </a:r>
          </a:p>
          <a:p>
            <a:r>
              <a:rPr lang="en-CA" dirty="0"/>
              <a:t>want to avoid the high risk and want to participate in a highly liquid business</a:t>
            </a:r>
          </a:p>
        </p:txBody>
      </p:sp>
    </p:spTree>
    <p:extLst>
      <p:ext uri="{BB962C8B-B14F-4D97-AF65-F5344CB8AC3E}">
        <p14:creationId xmlns:p14="http://schemas.microsoft.com/office/powerpoint/2010/main" val="328676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8646226-7878-41F3-91A9-6DCA0F8EB305}"/>
              </a:ext>
            </a:extLst>
          </p:cNvPr>
          <p:cNvSpPr txBox="1"/>
          <p:nvPr/>
        </p:nvSpPr>
        <p:spPr>
          <a:xfrm>
            <a:off x="1387011" y="1253447"/>
            <a:ext cx="104384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​​King Goose is an family of funds targeting the entertainment business. The business model of the funds is to</a:t>
            </a:r>
          </a:p>
          <a:p>
            <a:r>
              <a:rPr lang="en-US" dirty="0"/>
              <a:t>acquire relevant brands in the food and entertainment industry looking for capital to expand their footprint.</a:t>
            </a:r>
          </a:p>
          <a:p>
            <a:r>
              <a:rPr lang="en-US" dirty="0"/>
              <a:t>​​We are focused on concepts that are curated, well managed, fit for their markets and scalable.</a:t>
            </a:r>
          </a:p>
          <a:p>
            <a:r>
              <a:rPr lang="en-US" dirty="0"/>
              <a:t>​​We intend to diversify away the high risk of investing in an entertainment venture </a:t>
            </a:r>
          </a:p>
          <a:p>
            <a:r>
              <a:rPr lang="en-US" dirty="0"/>
              <a:t>(with the associated statistics of failure) by buying into different concepts in different areas of the business in </a:t>
            </a:r>
          </a:p>
          <a:p>
            <a:r>
              <a:rPr lang="en-US" dirty="0"/>
              <a:t>different geographies. </a:t>
            </a:r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C696A4-D94A-405C-88F6-DB17833D2B61}"/>
              </a:ext>
            </a:extLst>
          </p:cNvPr>
          <p:cNvSpPr txBox="1"/>
          <p:nvPr/>
        </p:nvSpPr>
        <p:spPr>
          <a:xfrm>
            <a:off x="1284270" y="67809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King Goose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5E4EEC-55FE-4211-B638-CEA440ED1A6E}"/>
              </a:ext>
            </a:extLst>
          </p:cNvPr>
          <p:cNvSpPr/>
          <p:nvPr/>
        </p:nvSpPr>
        <p:spPr>
          <a:xfrm>
            <a:off x="1496603" y="329622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</a:t>
            </a:r>
            <a:r>
              <a:rPr lang="en-US" b="1" i="0" dirty="0">
                <a:solidFill>
                  <a:srgbClr val="1B2733"/>
                </a:solidFill>
                <a:effectLst/>
                <a:latin typeface="AtlasGrotesk-editor-rtl"/>
              </a:rPr>
              <a:t>We have identified and curated 6 concepts, each following the objectives of the funds:</a:t>
            </a:r>
            <a:endParaRPr lang="en-US" b="0" i="0" dirty="0">
              <a:solidFill>
                <a:srgbClr val="1B2733"/>
              </a:solidFill>
              <a:effectLst/>
              <a:latin typeface="AtlasGrotesk-editor-rtl"/>
            </a:endParaRP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Biscayne Bay Brewing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CARNE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Crazy Poke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</a:t>
            </a:r>
            <a:r>
              <a:rPr lang="en-US" b="0" i="0" dirty="0" err="1">
                <a:solidFill>
                  <a:srgbClr val="1B2733"/>
                </a:solidFill>
                <a:effectLst/>
                <a:latin typeface="AtlasGrotesk-editor-rtl"/>
              </a:rPr>
              <a:t>Pubbelly</a:t>
            </a:r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 Sushi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Kura Sake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Republic Entertainment Bureau</a:t>
            </a:r>
          </a:p>
        </p:txBody>
      </p:sp>
    </p:spTree>
    <p:extLst>
      <p:ext uri="{BB962C8B-B14F-4D97-AF65-F5344CB8AC3E}">
        <p14:creationId xmlns:p14="http://schemas.microsoft.com/office/powerpoint/2010/main" val="109408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B8A8BF-5F44-4355-9BA1-70591D63CC34}"/>
              </a:ext>
            </a:extLst>
          </p:cNvPr>
          <p:cNvSpPr/>
          <p:nvPr/>
        </p:nvSpPr>
        <p:spPr>
          <a:xfrm>
            <a:off x="1250022" y="112067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​​The project is expected to raise US$50M in its 2 associated funds: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 </a:t>
            </a:r>
            <a:r>
              <a:rPr lang="en-US" b="1" i="0" dirty="0">
                <a:solidFill>
                  <a:srgbClr val="1B2733"/>
                </a:solidFill>
                <a:effectLst/>
                <a:latin typeface="AtlasGrotesk-editor-rtl"/>
              </a:rPr>
              <a:t>Reg. A</a:t>
            </a:r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 for public investors ( to be registered in the Securities Exchange Commission) and available for small investors in the US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 </a:t>
            </a:r>
            <a:r>
              <a:rPr lang="en-US" b="1" i="0" dirty="0">
                <a:solidFill>
                  <a:srgbClr val="1B2733"/>
                </a:solidFill>
                <a:effectLst/>
                <a:latin typeface="AtlasGrotesk-editor-rtl"/>
              </a:rPr>
              <a:t>Reg. D</a:t>
            </a:r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 for private accredited investors in the US and internationally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 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8C4263-2A12-4CF4-9640-47667EF58742}"/>
              </a:ext>
            </a:extLst>
          </p:cNvPr>
          <p:cNvSpPr/>
          <p:nvPr/>
        </p:nvSpPr>
        <p:spPr>
          <a:xfrm>
            <a:off x="1486328" y="385172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​​Our target return for the combined project is 18%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We have curated the 6 brands targeted in this offering and risk-adjusted the returns based on the maturity of the concept, geographic diversity, current and future commitments and many other factors used for the underwriting of the project.</a:t>
            </a:r>
          </a:p>
          <a:p>
            <a:r>
              <a:rPr lang="en-US" b="0" i="0" dirty="0">
                <a:solidFill>
                  <a:srgbClr val="1B2733"/>
                </a:solidFill>
                <a:effectLst/>
                <a:latin typeface="AtlasGrotesk-editor-rtl"/>
              </a:rPr>
              <a:t>​​- Details of expected return by project can be found in the schedule attached</a:t>
            </a:r>
          </a:p>
        </p:txBody>
      </p:sp>
    </p:spTree>
    <p:extLst>
      <p:ext uri="{BB962C8B-B14F-4D97-AF65-F5344CB8AC3E}">
        <p14:creationId xmlns:p14="http://schemas.microsoft.com/office/powerpoint/2010/main" val="3870086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C725D5-8316-44EE-A3AA-589B4A65E1E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29046" y="1298902"/>
          <a:ext cx="9390322" cy="52733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64550">
                  <a:extLst>
                    <a:ext uri="{9D8B030D-6E8A-4147-A177-3AD203B41FA5}">
                      <a16:colId xmlns:a16="http://schemas.microsoft.com/office/drawing/2014/main" val="1041306878"/>
                    </a:ext>
                  </a:extLst>
                </a:gridCol>
                <a:gridCol w="1330545">
                  <a:extLst>
                    <a:ext uri="{9D8B030D-6E8A-4147-A177-3AD203B41FA5}">
                      <a16:colId xmlns:a16="http://schemas.microsoft.com/office/drawing/2014/main" val="3160526682"/>
                    </a:ext>
                  </a:extLst>
                </a:gridCol>
                <a:gridCol w="1447547">
                  <a:extLst>
                    <a:ext uri="{9D8B030D-6E8A-4147-A177-3AD203B41FA5}">
                      <a16:colId xmlns:a16="http://schemas.microsoft.com/office/drawing/2014/main" val="446820581"/>
                    </a:ext>
                  </a:extLst>
                </a:gridCol>
                <a:gridCol w="782251">
                  <a:extLst>
                    <a:ext uri="{9D8B030D-6E8A-4147-A177-3AD203B41FA5}">
                      <a16:colId xmlns:a16="http://schemas.microsoft.com/office/drawing/2014/main" val="3313504251"/>
                    </a:ext>
                  </a:extLst>
                </a:gridCol>
                <a:gridCol w="871869">
                  <a:extLst>
                    <a:ext uri="{9D8B030D-6E8A-4147-A177-3AD203B41FA5}">
                      <a16:colId xmlns:a16="http://schemas.microsoft.com/office/drawing/2014/main" val="790103700"/>
                    </a:ext>
                  </a:extLst>
                </a:gridCol>
                <a:gridCol w="1881963">
                  <a:extLst>
                    <a:ext uri="{9D8B030D-6E8A-4147-A177-3AD203B41FA5}">
                      <a16:colId xmlns:a16="http://schemas.microsoft.com/office/drawing/2014/main" val="989197975"/>
                    </a:ext>
                  </a:extLst>
                </a:gridCol>
                <a:gridCol w="1511597">
                  <a:extLst>
                    <a:ext uri="{9D8B030D-6E8A-4147-A177-3AD203B41FA5}">
                      <a16:colId xmlns:a16="http://schemas.microsoft.com/office/drawing/2014/main" val="2897967407"/>
                    </a:ext>
                  </a:extLst>
                </a:gridCol>
              </a:tblGrid>
              <a:tr h="636439">
                <a:tc>
                  <a:txBody>
                    <a:bodyPr/>
                    <a:lstStyle/>
                    <a:p>
                      <a:pPr algn="ctr"/>
                      <a:endParaRPr lang="en-CA" sz="11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Brand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Geography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Current # Stores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Future Stores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Management Team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Revenue Stream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4390247"/>
                  </a:ext>
                </a:extLst>
              </a:tr>
              <a:tr h="909199">
                <a:tc>
                  <a:txBody>
                    <a:bodyPr/>
                    <a:lstStyle/>
                    <a:p>
                      <a:pPr algn="ctr"/>
                      <a:r>
                        <a:rPr lang="en-CA" sz="1100" b="1" dirty="0"/>
                        <a:t>Pub Belly Sushi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Established - Mature</a:t>
                      </a:r>
                    </a:p>
                    <a:p>
                      <a:pPr algn="ctr"/>
                      <a:endParaRPr lang="en-CA" sz="1100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Miami, Aventura, FLL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6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3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Established - Proven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Mature - Stable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853970"/>
                  </a:ext>
                </a:extLst>
              </a:tr>
              <a:tr h="636439">
                <a:tc>
                  <a:txBody>
                    <a:bodyPr/>
                    <a:lstStyle/>
                    <a:p>
                      <a:pPr algn="ctr"/>
                      <a:r>
                        <a:rPr lang="en-CA" sz="1100" b="1" dirty="0"/>
                        <a:t>Biscayne Bay Brewery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Established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Miami, FLL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Established - Developing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Growth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241168"/>
                  </a:ext>
                </a:extLst>
              </a:tr>
              <a:tr h="1181958">
                <a:tc>
                  <a:txBody>
                    <a:bodyPr/>
                    <a:lstStyle/>
                    <a:p>
                      <a:pPr algn="ctr"/>
                      <a:r>
                        <a:rPr lang="en-CA" sz="1100" b="1" dirty="0"/>
                        <a:t>Kura Sake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Developing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Miami, DC, Chicago, Austin, NYC, LA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6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100" dirty="0"/>
                        <a:t>Established - Developing</a:t>
                      </a:r>
                    </a:p>
                    <a:p>
                      <a:pPr algn="ctr"/>
                      <a:endParaRPr lang="en-CA" sz="1100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Developing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60755"/>
                  </a:ext>
                </a:extLst>
              </a:tr>
              <a:tr h="636439">
                <a:tc>
                  <a:txBody>
                    <a:bodyPr/>
                    <a:lstStyle/>
                    <a:p>
                      <a:pPr algn="ctr"/>
                      <a:r>
                        <a:rPr lang="en-CA" sz="1100" b="1" dirty="0"/>
                        <a:t>Carne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Established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Argentina, Miami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4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Developing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30321"/>
                  </a:ext>
                </a:extLst>
              </a:tr>
              <a:tr h="363680">
                <a:tc>
                  <a:txBody>
                    <a:bodyPr/>
                    <a:lstStyle/>
                    <a:p>
                      <a:pPr algn="ctr"/>
                      <a:r>
                        <a:rPr lang="en-CA" sz="1100" b="1" dirty="0"/>
                        <a:t>Crazy Poke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Miami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7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4543901"/>
                  </a:ext>
                </a:extLst>
              </a:tr>
              <a:tr h="909199">
                <a:tc>
                  <a:txBody>
                    <a:bodyPr/>
                    <a:lstStyle/>
                    <a:p>
                      <a:pPr algn="ctr"/>
                      <a:r>
                        <a:rPr lang="en-CA" sz="1100" b="1" dirty="0"/>
                        <a:t>Republic Entertainment Bureau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Mexico, Miami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1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100" dirty="0"/>
                        <a:t>Initiating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04466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7EC49CC-4E0A-40A0-97DC-03937968B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32" y="384502"/>
            <a:ext cx="85812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29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C0B93F-3750-4FC4-B20B-17670AAAE3C8}"/>
              </a:ext>
            </a:extLst>
          </p:cNvPr>
          <p:cNvSpPr txBox="1"/>
          <p:nvPr/>
        </p:nvSpPr>
        <p:spPr>
          <a:xfrm>
            <a:off x="1972638" y="2722652"/>
            <a:ext cx="660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Note to Designer: We need 2 slides to include Financials and Metrics</a:t>
            </a:r>
          </a:p>
        </p:txBody>
      </p:sp>
    </p:spTree>
    <p:extLst>
      <p:ext uri="{BB962C8B-B14F-4D97-AF65-F5344CB8AC3E}">
        <p14:creationId xmlns:p14="http://schemas.microsoft.com/office/powerpoint/2010/main" val="1202395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0808E1-3266-4071-B500-7C5A7FB3F3BB}"/>
              </a:ext>
            </a:extLst>
          </p:cNvPr>
          <p:cNvSpPr txBox="1"/>
          <p:nvPr/>
        </p:nvSpPr>
        <p:spPr>
          <a:xfrm>
            <a:off x="1160980" y="71919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School of Whales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A78A75-F975-49AF-A974-C320B2B80DE1}"/>
              </a:ext>
            </a:extLst>
          </p:cNvPr>
          <p:cNvSpPr txBox="1"/>
          <p:nvPr/>
        </p:nvSpPr>
        <p:spPr>
          <a:xfrm>
            <a:off x="1387011" y="1253447"/>
            <a:ext cx="1075640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​​School of Whales is an family of funds targeting the real estate business. The business model of the funds is to</a:t>
            </a:r>
          </a:p>
          <a:p>
            <a:r>
              <a:rPr lang="en-US" dirty="0"/>
              <a:t>acquire income producing properties or projects for development to derive a steady income</a:t>
            </a:r>
          </a:p>
          <a:p>
            <a:r>
              <a:rPr lang="en-US" dirty="0"/>
              <a:t>​​We underwrite projects based on their own merits focused on achieving the fund goal. </a:t>
            </a:r>
          </a:p>
          <a:p>
            <a:r>
              <a:rPr lang="en-US" dirty="0"/>
              <a:t>The properties are well managed, preferably environmentally friendly, trendy in their markets and value at the</a:t>
            </a:r>
          </a:p>
          <a:p>
            <a:r>
              <a:rPr lang="en-US" dirty="0"/>
              <a:t>right point.</a:t>
            </a:r>
          </a:p>
          <a:p>
            <a:r>
              <a:rPr lang="en-US" dirty="0"/>
              <a:t>​​We intend to diversify away the high risk of investing in one property by combining several properties (from</a:t>
            </a:r>
          </a:p>
          <a:p>
            <a:r>
              <a:rPr lang="en-US" dirty="0"/>
              <a:t>different industries (hospitality, entertainment, retail, residential, etc.)</a:t>
            </a:r>
          </a:p>
          <a:p>
            <a:r>
              <a:rPr lang="en-US" dirty="0"/>
              <a:t>The other side of our business model is predicated on the increased value of the property once it has been</a:t>
            </a:r>
          </a:p>
          <a:p>
            <a:r>
              <a:rPr lang="en-US" dirty="0"/>
              <a:t>Developed. We take advantage of opportunistic sales of our portfolio and design an exit strategy before investing.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4960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FA8AEC-BC61-4938-BA58-AA4AE59A4E32}"/>
              </a:ext>
            </a:extLst>
          </p:cNvPr>
          <p:cNvSpPr txBox="1"/>
          <p:nvPr/>
        </p:nvSpPr>
        <p:spPr>
          <a:xfrm>
            <a:off x="2126751" y="1356189"/>
            <a:ext cx="46290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We have identified 6 properties for investment:</a:t>
            </a:r>
          </a:p>
          <a:p>
            <a:pPr marL="285750" indent="-285750">
              <a:buFontTx/>
              <a:buChar char="-"/>
            </a:pPr>
            <a:r>
              <a:rPr lang="en-CA" dirty="0"/>
              <a:t>Miami Airport Hotel</a:t>
            </a:r>
          </a:p>
          <a:p>
            <a:pPr marL="285750" indent="-285750">
              <a:buFontTx/>
              <a:buChar char="-"/>
            </a:pPr>
            <a:r>
              <a:rPr lang="en-CA" dirty="0"/>
              <a:t>Post Office Tower</a:t>
            </a:r>
          </a:p>
          <a:p>
            <a:pPr marL="285750" indent="-285750">
              <a:buFontTx/>
              <a:buChar char="-"/>
            </a:pPr>
            <a:r>
              <a:rPr lang="en-CA" dirty="0"/>
              <a:t>The Dale Hotel</a:t>
            </a:r>
          </a:p>
          <a:p>
            <a:pPr marL="285750" indent="-285750">
              <a:buFontTx/>
              <a:buChar char="-"/>
            </a:pPr>
            <a:r>
              <a:rPr lang="en-CA" dirty="0"/>
              <a:t>The Eden Garden</a:t>
            </a:r>
          </a:p>
          <a:p>
            <a:pPr marL="285750" indent="-285750">
              <a:buFontTx/>
              <a:buChar char="-"/>
            </a:pPr>
            <a:r>
              <a:rPr lang="en-CA" dirty="0"/>
              <a:t>The Post Office</a:t>
            </a:r>
          </a:p>
        </p:txBody>
      </p:sp>
    </p:spTree>
    <p:extLst>
      <p:ext uri="{BB962C8B-B14F-4D97-AF65-F5344CB8AC3E}">
        <p14:creationId xmlns:p14="http://schemas.microsoft.com/office/powerpoint/2010/main" val="1664566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80BDEF-86E4-4FDF-814C-44136CF3C761}"/>
              </a:ext>
            </a:extLst>
          </p:cNvPr>
          <p:cNvSpPr txBox="1"/>
          <p:nvPr/>
        </p:nvSpPr>
        <p:spPr>
          <a:xfrm>
            <a:off x="1972638" y="2722652"/>
            <a:ext cx="660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Note to Designer: We need 2 slides to include Financials and Metrics</a:t>
            </a:r>
          </a:p>
        </p:txBody>
      </p:sp>
    </p:spTree>
    <p:extLst>
      <p:ext uri="{BB962C8B-B14F-4D97-AF65-F5344CB8AC3E}">
        <p14:creationId xmlns:p14="http://schemas.microsoft.com/office/powerpoint/2010/main" val="2367413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560</Words>
  <Application>Microsoft Office PowerPoint</Application>
  <PresentationFormat>Widescreen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AtlasGrotesk-editor-rtl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JJ Giraldi</dc:creator>
  <cp:lastModifiedBy>JJ Giraldi</cp:lastModifiedBy>
  <cp:revision>7</cp:revision>
  <dcterms:created xsi:type="dcterms:W3CDTF">2019-07-12T20:56:01Z</dcterms:created>
  <dcterms:modified xsi:type="dcterms:W3CDTF">2019-07-17T19:54:20Z</dcterms:modified>
</cp:coreProperties>
</file>